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1" r:id="rId6"/>
    <p:sldId id="272" r:id="rId7"/>
    <p:sldId id="273" r:id="rId8"/>
    <p:sldId id="281" r:id="rId9"/>
    <p:sldId id="293" r:id="rId10"/>
    <p:sldId id="291" r:id="rId11"/>
    <p:sldId id="292" r:id="rId12"/>
    <p:sldId id="295" r:id="rId13"/>
    <p:sldId id="296" r:id="rId14"/>
    <p:sldId id="297" r:id="rId15"/>
    <p:sldId id="298" r:id="rId16"/>
    <p:sldId id="287" r:id="rId17"/>
    <p:sldId id="307" r:id="rId18"/>
    <p:sldId id="308" r:id="rId19"/>
    <p:sldId id="309" r:id="rId20"/>
    <p:sldId id="310" r:id="rId21"/>
    <p:sldId id="304" r:id="rId22"/>
    <p:sldId id="300" r:id="rId23"/>
    <p:sldId id="301" r:id="rId24"/>
    <p:sldId id="302" r:id="rId25"/>
    <p:sldId id="303" r:id="rId26"/>
    <p:sldId id="299" r:id="rId27"/>
    <p:sldId id="305" r:id="rId28"/>
    <p:sldId id="306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F9686-14AF-4CAF-BED1-4FF483E98439}" v="67" dt="2024-03-28T07:37:07.062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25" autoAdjust="0"/>
    <p:restoredTop sz="94660"/>
  </p:normalViewPr>
  <p:slideViewPr>
    <p:cSldViewPr>
      <p:cViewPr varScale="1">
        <p:scale>
          <a:sx n="110" d="100"/>
          <a:sy n="110" d="100"/>
        </p:scale>
        <p:origin x="568" y="168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nl-NL"/>
              <a:pPr/>
              <a:t>28-3-2024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nl-NL"/>
              <a:pPr/>
              <a:t>28-3-2024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Klik om de modelstijlen te bewerken</a:t>
            </a:r>
          </a:p>
          <a:p>
            <a:pPr lvl="1"/>
            <a:r>
              <a:t>Tweede niveau</a:t>
            </a:r>
          </a:p>
          <a:p>
            <a:pPr lvl="2"/>
            <a:r>
              <a:t>Derde niveau</a:t>
            </a:r>
          </a:p>
          <a:p>
            <a:pPr lvl="3"/>
            <a:r>
              <a:t>Vierde niveau</a:t>
            </a:r>
          </a:p>
          <a:p>
            <a:pPr lvl="4"/>
            <a:r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noProof="0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/>
              <a:t>Klik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noProof="0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 dirty="0"/>
              <a:t>Klik om de modelstijlen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nl-NL" noProof="0" smtClean="0"/>
              <a:pPr/>
              <a:t>28-3-2024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KepmDQfEH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yAeFjT_Jd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Module </a:t>
            </a:r>
            <a:r>
              <a:rPr lang="nl-NL" dirty="0" err="1"/>
              <a:t>ijsland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Energie, bronnen en gebruik</a:t>
            </a:r>
          </a:p>
          <a:p>
            <a:r>
              <a:rPr lang="nl-NL" dirty="0"/>
              <a:t>Vaksectie AK, Linde College.</a:t>
            </a:r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97C9E184-F9ED-43F5-A8CD-54E416B2F88E}"/>
              </a:ext>
            </a:extLst>
          </p:cNvPr>
          <p:cNvSpPr/>
          <p:nvPr/>
        </p:nvSpPr>
        <p:spPr>
          <a:xfrm>
            <a:off x="4078188" y="1449884"/>
            <a:ext cx="504056" cy="3440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6" name="Pijl: omhoog 5">
            <a:extLst>
              <a:ext uri="{FF2B5EF4-FFF2-40B4-BE49-F238E27FC236}">
                <a16:creationId xmlns:a16="http://schemas.microsoft.com/office/drawing/2014/main" id="{CA3E1D92-BA87-4EEB-9031-CC41D6D5C512}"/>
              </a:ext>
            </a:extLst>
          </p:cNvPr>
          <p:cNvSpPr/>
          <p:nvPr/>
        </p:nvSpPr>
        <p:spPr>
          <a:xfrm>
            <a:off x="4726260" y="1845071"/>
            <a:ext cx="271638" cy="43204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7" name="Pijl: links 6">
            <a:extLst>
              <a:ext uri="{FF2B5EF4-FFF2-40B4-BE49-F238E27FC236}">
                <a16:creationId xmlns:a16="http://schemas.microsoft.com/office/drawing/2014/main" id="{82F0A858-880D-40A7-86A6-74E90A8F13FA}"/>
              </a:ext>
            </a:extLst>
          </p:cNvPr>
          <p:cNvSpPr/>
          <p:nvPr/>
        </p:nvSpPr>
        <p:spPr>
          <a:xfrm>
            <a:off x="5148462" y="1496367"/>
            <a:ext cx="513902" cy="33243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D577A154-2AFE-45F1-A4FF-D7323A6C2CD3}"/>
              </a:ext>
            </a:extLst>
          </p:cNvPr>
          <p:cNvSpPr/>
          <p:nvPr/>
        </p:nvSpPr>
        <p:spPr>
          <a:xfrm>
            <a:off x="4726260" y="1003772"/>
            <a:ext cx="279835" cy="432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E4EEB-CA90-47EC-9FE4-42B7915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Duurzame energiebronnen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C7C4672-97B0-486F-902F-3AA3B6971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voorDELEN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E26330C-B451-4859-AB3E-86C481A67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4" y="2756078"/>
            <a:ext cx="4709160" cy="3428999"/>
          </a:xfrm>
        </p:spPr>
        <p:txBody>
          <a:bodyPr>
            <a:normAutofit/>
          </a:bodyPr>
          <a:lstStyle/>
          <a:p>
            <a:r>
              <a:rPr lang="nl-NL" dirty="0"/>
              <a:t>Horizonvervuiling</a:t>
            </a:r>
          </a:p>
          <a:p>
            <a:r>
              <a:rPr lang="nl-NL" dirty="0"/>
              <a:t>Natuurschade (vogels, vissen)</a:t>
            </a:r>
          </a:p>
          <a:p>
            <a:r>
              <a:rPr lang="nl-NL" dirty="0"/>
              <a:t>Aanschaf- /opstartkosten hoog</a:t>
            </a:r>
          </a:p>
          <a:p>
            <a:r>
              <a:rPr lang="nl-NL" dirty="0"/>
              <a:t>Niet altijd beschikbaar wanneer nodig</a:t>
            </a:r>
          </a:p>
          <a:p>
            <a:pPr marL="4572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8412449-30CF-4107-9F16-864F9100E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naDELEN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46A2F05-F52E-4628-A91C-0033D3812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53852" y="2756078"/>
            <a:ext cx="4709160" cy="3428999"/>
          </a:xfrm>
        </p:spPr>
        <p:txBody>
          <a:bodyPr/>
          <a:lstStyle/>
          <a:p>
            <a:r>
              <a:rPr lang="nl-NL" dirty="0"/>
              <a:t>Minimale uitstoot CO</a:t>
            </a:r>
            <a:r>
              <a:rPr lang="nl-NL" baseline="30000" dirty="0"/>
              <a:t>2</a:t>
            </a:r>
          </a:p>
          <a:p>
            <a:r>
              <a:rPr lang="nl-NL" dirty="0"/>
              <a:t>Raakt niet op</a:t>
            </a:r>
          </a:p>
          <a:p>
            <a:r>
              <a:rPr lang="nl-NL" dirty="0"/>
              <a:t>In elk land voorradig, nauwelijks transportkosten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967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397540"/>
            <a:ext cx="9753600" cy="691480"/>
          </a:xfrm>
        </p:spPr>
        <p:txBody>
          <a:bodyPr/>
          <a:lstStyle/>
          <a:p>
            <a:r>
              <a:rPr lang="nl-NL" dirty="0"/>
              <a:t>energiebronnen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4294967295"/>
          </p:nvPr>
        </p:nvSpPr>
        <p:spPr>
          <a:xfrm>
            <a:off x="1217614" y="1099362"/>
            <a:ext cx="10104457" cy="60466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nl-NL" b="1" dirty="0"/>
              <a:t>KERNENERGIE</a:t>
            </a:r>
            <a:endParaRPr lang="nl-NL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ADB316C9-EED1-41C8-89D7-9EAFAB066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884" y="1556792"/>
            <a:ext cx="8568952" cy="47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E4EEB-CA90-47EC-9FE4-42B7915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kernenergie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C7C4672-97B0-486F-902F-3AA3B6971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voorDELEN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E26330C-B451-4859-AB3E-86C481A67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4" y="2756078"/>
            <a:ext cx="4709160" cy="3428999"/>
          </a:xfrm>
        </p:spPr>
        <p:txBody>
          <a:bodyPr>
            <a:normAutofit/>
          </a:bodyPr>
          <a:lstStyle/>
          <a:p>
            <a:r>
              <a:rPr lang="nl-NL" dirty="0" err="1"/>
              <a:t>Radio-actief</a:t>
            </a:r>
            <a:r>
              <a:rPr lang="nl-NL" dirty="0"/>
              <a:t> afval</a:t>
            </a:r>
          </a:p>
          <a:p>
            <a:r>
              <a:rPr lang="nl-NL" dirty="0"/>
              <a:t>Ongeluk heeft grote gevolgen</a:t>
            </a:r>
          </a:p>
          <a:p>
            <a:r>
              <a:rPr lang="nl-NL" dirty="0"/>
              <a:t>Winnen en verwerking van uranium belastend voor het milieu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8412449-30CF-4107-9F16-864F9100E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naDELEN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46A2F05-F52E-4628-A91C-0033D3812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53852" y="2756078"/>
            <a:ext cx="4709160" cy="3428999"/>
          </a:xfrm>
        </p:spPr>
        <p:txBody>
          <a:bodyPr/>
          <a:lstStyle/>
          <a:p>
            <a:r>
              <a:rPr lang="nl-NL" dirty="0"/>
              <a:t>Geen uitstoot CO</a:t>
            </a:r>
            <a:r>
              <a:rPr lang="nl-NL" baseline="30000" dirty="0"/>
              <a:t>2 </a:t>
            </a:r>
          </a:p>
          <a:p>
            <a:r>
              <a:rPr lang="nl-NL" dirty="0"/>
              <a:t>Raakt voorlopig niet op, je hebt maar heel weinig nodig</a:t>
            </a:r>
          </a:p>
          <a:p>
            <a:r>
              <a:rPr lang="nl-NL" dirty="0"/>
              <a:t>Betrouwbare vorm van energie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16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75C61-6AF3-4518-861A-21794760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46" y="290017"/>
            <a:ext cx="9753600" cy="1325562"/>
          </a:xfrm>
        </p:spPr>
        <p:txBody>
          <a:bodyPr/>
          <a:lstStyle/>
          <a:p>
            <a:r>
              <a:rPr lang="nl-NL" dirty="0"/>
              <a:t>Energie in </a:t>
            </a:r>
            <a:r>
              <a:rPr lang="nl-NL" dirty="0" err="1"/>
              <a:t>IJSland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CC15A26-73AC-409D-9710-ECF8FE05C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39111" y="1828800"/>
            <a:ext cx="2627909" cy="4343400"/>
          </a:xfrm>
        </p:spPr>
        <p:txBody>
          <a:bodyPr/>
          <a:lstStyle/>
          <a:p>
            <a:r>
              <a:rPr lang="nl-NL" dirty="0"/>
              <a:t>Bron: nea.is (National Energy </a:t>
            </a:r>
            <a:r>
              <a:rPr lang="nl-NL" dirty="0" err="1"/>
              <a:t>Authority</a:t>
            </a:r>
            <a:r>
              <a:rPr lang="nl-NL" dirty="0"/>
              <a:t>)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2DC8070-3B0C-4FA9-8A84-5A43793F99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7828" y="1790205"/>
            <a:ext cx="8101284" cy="455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D4641-88EC-DA87-8BA1-EE3B62BE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Energieproductie</a:t>
            </a:r>
          </a:p>
        </p:txBody>
      </p:sp>
      <p:pic>
        <p:nvPicPr>
          <p:cNvPr id="5" name="Tijdelijke aanduiding voor inhoud 4" descr="Afbeelding met tekst, schermopname, scherm, Lettertype&#10;&#10;Automatisch gegenereerde beschrijving">
            <a:extLst>
              <a:ext uri="{FF2B5EF4-FFF2-40B4-BE49-F238E27FC236}">
                <a16:creationId xmlns:a16="http://schemas.microsoft.com/office/drawing/2014/main" id="{ACF22C47-ACAC-3915-E244-7AD3527614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6369" y="1829991"/>
            <a:ext cx="8336965" cy="4169569"/>
          </a:xfr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3ACB92-92F6-9C7F-67A9-DCFF093EFC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920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0629A-F574-A67F-E141-B30A358D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07963"/>
            <a:ext cx="9753600" cy="1325562"/>
          </a:xfrm>
        </p:spPr>
        <p:txBody>
          <a:bodyPr/>
          <a:lstStyle/>
          <a:p>
            <a:r>
              <a:rPr lang="nl-NL" dirty="0"/>
              <a:t>Stroomproductie</a:t>
            </a:r>
          </a:p>
        </p:txBody>
      </p:sp>
      <p:pic>
        <p:nvPicPr>
          <p:cNvPr id="4" name="Tijdelijke aanduiding voor inhoud 3" descr="Afbeelding met tekst, schermopname, scherm, Lettertype&#10;&#10;Automatisch gegenereerde beschrijving">
            <a:extLst>
              <a:ext uri="{FF2B5EF4-FFF2-40B4-BE49-F238E27FC236}">
                <a16:creationId xmlns:a16="http://schemas.microsoft.com/office/drawing/2014/main" id="{74ED320A-9146-DD36-4537-211EE787F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715" y="1448991"/>
            <a:ext cx="9136857" cy="4579144"/>
          </a:xfrm>
        </p:spPr>
      </p:pic>
    </p:spTree>
    <p:extLst>
      <p:ext uri="{BB962C8B-B14F-4D97-AF65-F5344CB8AC3E}">
        <p14:creationId xmlns:p14="http://schemas.microsoft.com/office/powerpoint/2010/main" val="47955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5D80D-192D-F690-EE17-B09B39E2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48" y="188913"/>
            <a:ext cx="9753600" cy="1325562"/>
          </a:xfrm>
        </p:spPr>
        <p:txBody>
          <a:bodyPr/>
          <a:lstStyle/>
          <a:p>
            <a:r>
              <a:rPr lang="nl-NL" dirty="0"/>
              <a:t>Energieverbruik</a:t>
            </a:r>
          </a:p>
        </p:txBody>
      </p:sp>
      <p:pic>
        <p:nvPicPr>
          <p:cNvPr id="4" name="Tijdelijke aanduiding voor inhoud 3" descr="Afbeelding met tekst, diagram, schermopname, lijn&#10;&#10;Automatisch gegenereerde beschrijving">
            <a:extLst>
              <a:ext uri="{FF2B5EF4-FFF2-40B4-BE49-F238E27FC236}">
                <a16:creationId xmlns:a16="http://schemas.microsoft.com/office/drawing/2014/main" id="{9391348B-1AA1-DB75-933A-5260C0F31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994" y="3526908"/>
            <a:ext cx="6089651" cy="2833134"/>
          </a:xfrm>
        </p:spPr>
      </p:pic>
      <p:pic>
        <p:nvPicPr>
          <p:cNvPr id="5" name="Afbeelding 4" descr="Afbeelding met tekst, schermopname, Kleurrijkheid, diagram&#10;&#10;Automatisch gegenereerde beschrijving">
            <a:extLst>
              <a:ext uri="{FF2B5EF4-FFF2-40B4-BE49-F238E27FC236}">
                <a16:creationId xmlns:a16="http://schemas.microsoft.com/office/drawing/2014/main" id="{B40500F3-9799-FC10-EF74-8E89BA3E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63" y="277416"/>
            <a:ext cx="6089651" cy="30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736D7-EE91-C655-DA9A-2318C491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999" y="274638"/>
            <a:ext cx="5449421" cy="3049587"/>
          </a:xfrm>
        </p:spPr>
        <p:txBody>
          <a:bodyPr/>
          <a:lstStyle/>
          <a:p>
            <a:r>
              <a:rPr lang="nl-NL" dirty="0"/>
              <a:t>Energieconsumptie per sector</a:t>
            </a:r>
          </a:p>
        </p:txBody>
      </p:sp>
      <p:pic>
        <p:nvPicPr>
          <p:cNvPr id="4" name="Tijdelijke aanduiding voor inhoud 3" descr="Afbeelding met tekst, diagram, schermopname, lijn&#10;&#10;Automatisch gegenereerde beschrijving">
            <a:extLst>
              <a:ext uri="{FF2B5EF4-FFF2-40B4-BE49-F238E27FC236}">
                <a16:creationId xmlns:a16="http://schemas.microsoft.com/office/drawing/2014/main" id="{354C6687-732D-63FF-BAEE-D097A1095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6533" y="3593583"/>
            <a:ext cx="6089651" cy="2833134"/>
          </a:xfrm>
        </p:spPr>
      </p:pic>
      <p:pic>
        <p:nvPicPr>
          <p:cNvPr id="5" name="Afbeelding 4" descr="Afbeelding met tekst, schermopname, scherm, Kleurrijkheid&#10;&#10;Automatisch gegenereerde beschrijving">
            <a:extLst>
              <a:ext uri="{FF2B5EF4-FFF2-40B4-BE49-F238E27FC236}">
                <a16:creationId xmlns:a16="http://schemas.microsoft.com/office/drawing/2014/main" id="{096D75A6-6E6C-120A-B9DA-8080CAC7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6" y="277416"/>
            <a:ext cx="6089651" cy="30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87E8B-AB64-40D3-81DC-A507276D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DAE02F-3574-4EE6-87E6-9324C2BDA0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9A773C3-A1FA-418A-A8EA-1A42DF4F38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95871" y="920273"/>
            <a:ext cx="7397081" cy="52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9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F521B-30D5-4525-AE0F-3FF697F7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Geothermische Energie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D44759-2119-4481-B7F1-929AF317F1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Vermogen tussen de 5-50 </a:t>
            </a:r>
            <a:r>
              <a:rPr lang="nl-NL" dirty="0" err="1"/>
              <a:t>Mw</a:t>
            </a:r>
            <a:r>
              <a:rPr lang="nl-NL" dirty="0"/>
              <a:t>, afhankelijk van diepte en temperatuur. (Steenkoolcentrale in NL tussen de 800-1500 </a:t>
            </a:r>
            <a:r>
              <a:rPr lang="nl-NL" dirty="0" err="1"/>
              <a:t>Mw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546E832-FBF0-43BC-BBEC-CA087B9D22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2688" y="2429030"/>
            <a:ext cx="4708525" cy="314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3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Energiebronnen</a:t>
            </a:r>
          </a:p>
          <a:p>
            <a:r>
              <a:rPr lang="nl-NL" dirty="0"/>
              <a:t>Energiegebruik op IJsland</a:t>
            </a:r>
          </a:p>
          <a:p>
            <a:pPr marL="4572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8F027-955C-4D05-871C-A87D890D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5" y="-459432"/>
            <a:ext cx="9753600" cy="1325562"/>
          </a:xfrm>
        </p:spPr>
        <p:txBody>
          <a:bodyPr/>
          <a:lstStyle/>
          <a:p>
            <a:r>
              <a:rPr lang="nl-NL" dirty="0"/>
              <a:t>Waar?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0831D13-A0F2-4A31-8CE4-4AAD431118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62410" y="-22626"/>
            <a:ext cx="10026415" cy="6880626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C511BB6-EDE3-497F-AD5F-0DA8C1EE1E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9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40011-3714-4BA0-BBBB-444ED101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6E74F0-CAF1-49E9-96F9-85A23472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96179B3-A860-4E27-81C3-80E58B5A98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87646" y="480219"/>
            <a:ext cx="8306428" cy="58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B1695-C123-4451-A86C-DA29964A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Geothermische centrales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29C752-78B0-4CEB-A905-DE78B6135F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5629126-8D70-4CC0-A04C-876E44B75A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17218" y="1600200"/>
            <a:ext cx="7259190" cy="51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E5753-3F39-4DE0-BAD1-CEA7AAA0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Onlinemedia 3" title="How Geothermal Energy Revolutionised Iceland’s Greenhouses | Earth Lab">
            <a:hlinkClick r:id="" action="ppaction://media"/>
            <a:extLst>
              <a:ext uri="{FF2B5EF4-FFF2-40B4-BE49-F238E27FC236}">
                <a16:creationId xmlns:a16="http://schemas.microsoft.com/office/drawing/2014/main" id="{14EF8C11-38DA-469D-AEDD-0F16BA6C632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7611" y="1268760"/>
            <a:ext cx="9733229" cy="54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5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8F453-3A20-45FE-BC4B-284937BA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hydro</a:t>
            </a:r>
            <a:endParaRPr lang="nl-NL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6C4FAAB-F94D-44CA-A77B-3BB94FDB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060" y="1646947"/>
            <a:ext cx="9262765" cy="52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16FE9-A1BB-465D-8E5C-7843CA32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Kárahnjúkar</a:t>
            </a:r>
            <a:r>
              <a:rPr lang="nl-NL" b="1" dirty="0"/>
              <a:t> Hydropower Plant</a:t>
            </a:r>
            <a:br>
              <a:rPr lang="nl-NL" b="1" dirty="0"/>
            </a:br>
            <a:endParaRPr lang="nl-NL" dirty="0"/>
          </a:p>
        </p:txBody>
      </p:sp>
      <p:pic>
        <p:nvPicPr>
          <p:cNvPr id="4" name="Onlinemedia 3" title="Megastructures - Icelandic Super Dam Documentary 2017">
            <a:hlinkClick r:id="" action="ppaction://media"/>
            <a:extLst>
              <a:ext uri="{FF2B5EF4-FFF2-40B4-BE49-F238E27FC236}">
                <a16:creationId xmlns:a16="http://schemas.microsoft.com/office/drawing/2014/main" id="{77A13563-6641-491E-B5AB-766DBEA9239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9836" y="1076706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764" y="-459432"/>
            <a:ext cx="9753600" cy="1325562"/>
          </a:xfrm>
        </p:spPr>
        <p:txBody>
          <a:bodyPr/>
          <a:lstStyle/>
          <a:p>
            <a:r>
              <a:rPr lang="nl-NL" dirty="0"/>
              <a:t>Geografische ligging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9469381-9E50-4273-B3EE-FD204C4EF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468" y="901768"/>
            <a:ext cx="8064896" cy="57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Energie – algemeen</a:t>
            </a:r>
            <a:endParaRPr lang="nl-NL" dirty="0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40F421-F8C8-4126-9BB3-A0E7C643E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3278" y="1828800"/>
            <a:ext cx="9737935" cy="4343400"/>
          </a:xfrm>
        </p:spPr>
        <p:txBody>
          <a:bodyPr>
            <a:normAutofit/>
          </a:bodyPr>
          <a:lstStyle/>
          <a:p>
            <a:r>
              <a:rPr lang="nl-NL" b="1" dirty="0"/>
              <a:t>Energie</a:t>
            </a:r>
            <a:r>
              <a:rPr lang="nl-NL" dirty="0"/>
              <a:t> is de capaciteit van een systeem om warmte, licht of beweging te produceren. ... </a:t>
            </a:r>
          </a:p>
          <a:p>
            <a:r>
              <a:rPr lang="nl-NL" b="1" dirty="0"/>
              <a:t>Energie</a:t>
            </a:r>
            <a:r>
              <a:rPr lang="nl-NL" dirty="0"/>
              <a:t> wordt ook aangeduid als de mogelijkheid om arbeid te verrichten, of ruimer: de mogelijkheid om een verandering te bewerkstelligen.</a:t>
            </a:r>
          </a:p>
          <a:p>
            <a:r>
              <a:rPr lang="nl-NL" i="1" dirty="0"/>
              <a:t>https://nl.wikipedia.org/wiki/Energie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8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energiebronnen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4294967295"/>
          </p:nvPr>
        </p:nvSpPr>
        <p:spPr>
          <a:xfrm>
            <a:off x="1217614" y="1600200"/>
            <a:ext cx="10104457" cy="44210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nl-NL" dirty="0"/>
          </a:p>
          <a:p>
            <a:r>
              <a:rPr lang="nl-NL" b="1" dirty="0"/>
              <a:t>FOSSIELE BRANDSTOFFEN (AARDOLIE - AARDGAS - STEENKOOL - BRUINKOOL)</a:t>
            </a:r>
          </a:p>
          <a:p>
            <a:pPr marL="45720" indent="0">
              <a:buNone/>
            </a:pPr>
            <a:endParaRPr lang="nl-NL" b="1" dirty="0"/>
          </a:p>
          <a:p>
            <a:r>
              <a:rPr lang="nl-NL" b="1" dirty="0"/>
              <a:t>DUURZAME ENERGIEBRONNEN (WIND - ZON - WATER - AARDWARMTE - BIOMASSA)</a:t>
            </a:r>
          </a:p>
          <a:p>
            <a:pPr marL="45720" indent="0">
              <a:buNone/>
            </a:pPr>
            <a:endParaRPr lang="nl-NL" b="1" dirty="0"/>
          </a:p>
          <a:p>
            <a:r>
              <a:rPr lang="nl-NL" b="1" dirty="0"/>
              <a:t>KERNENERGIE?</a:t>
            </a:r>
          </a:p>
          <a:p>
            <a:pPr marL="45720" indent="0">
              <a:buNone/>
            </a:pPr>
            <a:endParaRPr lang="nl-NL" u="sng" dirty="0"/>
          </a:p>
        </p:txBody>
      </p:sp>
    </p:spTree>
    <p:extLst>
      <p:ext uri="{BB962C8B-B14F-4D97-AF65-F5344CB8AC3E}">
        <p14:creationId xmlns:p14="http://schemas.microsoft.com/office/powerpoint/2010/main" val="8484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energiebronnen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FAD36BB2-CA0D-4B7E-BF70-E13110A42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28"/>
          <a:stretch/>
        </p:blipFill>
        <p:spPr>
          <a:xfrm>
            <a:off x="4842427" y="3249324"/>
            <a:ext cx="2988691" cy="2160240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idx="4294967295"/>
          </p:nvPr>
        </p:nvSpPr>
        <p:spPr>
          <a:xfrm>
            <a:off x="1217614" y="1600200"/>
            <a:ext cx="10104457" cy="1252736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endParaRPr lang="nl-NL" dirty="0"/>
          </a:p>
          <a:p>
            <a:pPr marL="45720" indent="0">
              <a:buNone/>
            </a:pPr>
            <a:r>
              <a:rPr lang="nl-NL" b="1" dirty="0"/>
              <a:t>FOSSIELE BRANDSTOFFEN</a:t>
            </a:r>
            <a:r>
              <a:rPr lang="nl-NL" dirty="0"/>
              <a:t>: AARDGAS-AARDOLIE-STEENKOOL-BRUINKOOL</a:t>
            </a:r>
          </a:p>
          <a:p>
            <a:pPr marL="45720" indent="0">
              <a:buNone/>
            </a:pPr>
            <a:r>
              <a:rPr lang="nl-NL" dirty="0">
                <a:sym typeface="Wingdings" panose="05000000000000000000" pitchFamily="2" charset="2"/>
              </a:rPr>
              <a:t> Worden verbrand in thermische centrale en omgezet in </a:t>
            </a:r>
            <a:r>
              <a:rPr lang="nl-NL" u="sng" dirty="0">
                <a:sym typeface="Wingdings" panose="05000000000000000000" pitchFamily="2" charset="2"/>
              </a:rPr>
              <a:t>elektriciteit</a:t>
            </a:r>
            <a:endParaRPr lang="nl-NL" u="sng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F04FA9F-898E-4BE8-8233-66E2AC4C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47" y="3246518"/>
            <a:ext cx="3170221" cy="216304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4990200-1A4B-4FAC-A6E8-7EA57005B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655" y="3246784"/>
            <a:ext cx="3232416" cy="21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4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63317-264E-4657-A0A3-9A19383C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Thermische centrale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C100D53B-7092-495C-A783-4395036FB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47" t="22477" r="12230" b="8664"/>
          <a:stretch/>
        </p:blipFill>
        <p:spPr>
          <a:xfrm>
            <a:off x="1341884" y="1600201"/>
            <a:ext cx="8799954" cy="50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E4EEB-CA90-47EC-9FE4-42B7915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FOSSIELE BRANDSTOFFEN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C7C4672-97B0-486F-902F-3AA3B6971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voorDELEN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E26330C-B451-4859-AB3E-86C481A67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6774" y="2712076"/>
            <a:ext cx="4709160" cy="3428999"/>
          </a:xfrm>
        </p:spPr>
        <p:txBody>
          <a:bodyPr>
            <a:normAutofit/>
          </a:bodyPr>
          <a:lstStyle/>
          <a:p>
            <a:r>
              <a:rPr lang="nl-NL" dirty="0"/>
              <a:t>DOOR VERBRANDING KOMT CO</a:t>
            </a:r>
            <a:r>
              <a:rPr lang="nl-NL" baseline="30000" dirty="0"/>
              <a:t>2</a:t>
            </a:r>
            <a:r>
              <a:rPr lang="nl-NL" dirty="0"/>
              <a:t> VRIJ (</a:t>
            </a:r>
            <a:r>
              <a:rPr lang="nl-NL" dirty="0">
                <a:sym typeface="Wingdings" panose="05000000000000000000" pitchFamily="2" charset="2"/>
              </a:rPr>
              <a:t> VERSTERKT BROEIKASEFFECT)</a:t>
            </a:r>
            <a:endParaRPr lang="nl-NL" dirty="0"/>
          </a:p>
          <a:p>
            <a:r>
              <a:rPr lang="nl-NL" dirty="0"/>
              <a:t>BRONNEN RAKEN UITGEPUT OF ECONOMISCH ONRENDABEL</a:t>
            </a:r>
          </a:p>
          <a:p>
            <a:r>
              <a:rPr lang="nl-NL" dirty="0"/>
              <a:t>LUCHTVERVUILING DOOR UITLAATGASSEN</a:t>
            </a:r>
          </a:p>
          <a:p>
            <a:r>
              <a:rPr lang="nl-NL" dirty="0"/>
              <a:t>WINNING KAN SCHADE VEROORZAKEN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8412449-30CF-4107-9F16-864F9100E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471" y="1828799"/>
            <a:ext cx="4709160" cy="838201"/>
          </a:xfrm>
        </p:spPr>
        <p:txBody>
          <a:bodyPr/>
          <a:lstStyle/>
          <a:p>
            <a:r>
              <a:rPr lang="nl-NL" dirty="0" err="1"/>
              <a:t>naDELEN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46A2F05-F52E-4628-A91C-0033D3812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9836" y="2678970"/>
            <a:ext cx="4709160" cy="3428999"/>
          </a:xfrm>
        </p:spPr>
        <p:txBody>
          <a:bodyPr/>
          <a:lstStyle/>
          <a:p>
            <a:r>
              <a:rPr lang="nl-NL" dirty="0"/>
              <a:t>RELATIEF MAKKELIJK TE WINNEN, DUS GOEDKOOP</a:t>
            </a:r>
          </a:p>
          <a:p>
            <a:r>
              <a:rPr lang="nl-NL" dirty="0"/>
              <a:t>MAKKELIJK TE TRANSPORTEREN</a:t>
            </a:r>
          </a:p>
          <a:p>
            <a:r>
              <a:rPr lang="nl-NL" dirty="0"/>
              <a:t>TE GEBRUIKEN WANNEER NODIG</a:t>
            </a:r>
          </a:p>
        </p:txBody>
      </p:sp>
    </p:spTree>
    <p:extLst>
      <p:ext uri="{BB962C8B-B14F-4D97-AF65-F5344CB8AC3E}">
        <p14:creationId xmlns:p14="http://schemas.microsoft.com/office/powerpoint/2010/main" val="3549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397540"/>
            <a:ext cx="9753600" cy="691480"/>
          </a:xfrm>
        </p:spPr>
        <p:txBody>
          <a:bodyPr/>
          <a:lstStyle/>
          <a:p>
            <a:r>
              <a:rPr lang="nl-NL" dirty="0"/>
              <a:t>energiebronnen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4294967295"/>
          </p:nvPr>
        </p:nvSpPr>
        <p:spPr>
          <a:xfrm>
            <a:off x="1217614" y="1099362"/>
            <a:ext cx="10104457" cy="60466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nl-NL" b="1" dirty="0"/>
              <a:t>DUURZAME BRANDSTOFFEN</a:t>
            </a:r>
            <a:r>
              <a:rPr lang="nl-NL" dirty="0"/>
              <a:t>: ZON WIND WATER BODEM BIOMASSA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9AF4790-A85E-4B05-A799-80716B335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29" y="1912844"/>
            <a:ext cx="3244170" cy="2162780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297C952-1FB2-4F49-94EB-4EAFB0883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3779" y="1922671"/>
            <a:ext cx="2133600" cy="21431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8DE4ED1-FD32-49B9-AC51-ECB88633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29" y="4284441"/>
            <a:ext cx="5710750" cy="1715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AE1F144-1F9E-499B-B2CD-1C9D1572C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995" y="4002159"/>
            <a:ext cx="3076602" cy="214447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3215032-6208-402A-BDDB-EB5A8823B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0420" y="1912844"/>
            <a:ext cx="2785753" cy="20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_World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613C4F6E6C80419449E0387475A44A" ma:contentTypeVersion="11" ma:contentTypeDescription="Een nieuw document maken." ma:contentTypeScope="" ma:versionID="4f10de54ebefacbf3e865344ab2ea401">
  <xsd:schema xmlns:xsd="http://www.w3.org/2001/XMLSchema" xmlns:xs="http://www.w3.org/2001/XMLSchema" xmlns:p="http://schemas.microsoft.com/office/2006/metadata/properties" xmlns:ns2="943120a9-f883-48ef-8150-d1fe9fa01b7c" xmlns:ns3="dab5b9e1-32eb-4a6f-b77c-1a63797ee201" targetNamespace="http://schemas.microsoft.com/office/2006/metadata/properties" ma:root="true" ma:fieldsID="cb2b9aea7ff324c3b473be375256708f" ns2:_="" ns3:_="">
    <xsd:import namespace="943120a9-f883-48ef-8150-d1fe9fa01b7c"/>
    <xsd:import namespace="dab5b9e1-32eb-4a6f-b77c-1a63797ee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3120a9-f883-48ef-8150-d1fe9fa01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b5b9e1-32eb-4a6f-b77c-1a63797ee20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FBF639-F5CA-428D-BCE3-D518EB334C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150C77-9659-410B-A3CE-8D952B2B2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3120a9-f883-48ef-8150-d1fe9fa01b7c"/>
    <ds:schemaRef ds:uri="dab5b9e1-32eb-4a6f-b77c-1a63797ee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68232B-6F69-4131-B1AA-8417796CB4D3}">
  <ds:schemaRefs>
    <ds:schemaRef ds:uri="http://schemas.microsoft.com/office/2006/documentManagement/types"/>
    <ds:schemaRef ds:uri="943120a9-f883-48ef-8150-d1fe9fa01b7c"/>
    <ds:schemaRef ds:uri="dab5b9e1-32eb-4a6f-b77c-1a63797ee201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Wereldkaartserie, presentatie van de wereld (breedbeeld)</Template>
  <TotalTime>0</TotalTime>
  <Words>285</Words>
  <Application>Microsoft Office PowerPoint</Application>
  <PresentationFormat>Aangepast</PresentationFormat>
  <Paragraphs>66</Paragraphs>
  <Slides>25</Slides>
  <Notes>0</Notes>
  <HiddenSlides>0</HiddenSlides>
  <MMClips>2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6" baseType="lpstr">
      <vt:lpstr>Continental_World_16x9</vt:lpstr>
      <vt:lpstr>Module ijsland</vt:lpstr>
      <vt:lpstr>Inhoud:</vt:lpstr>
      <vt:lpstr>Geografische ligging</vt:lpstr>
      <vt:lpstr>Energie – algemeen</vt:lpstr>
      <vt:lpstr>energiebronnen</vt:lpstr>
      <vt:lpstr>energiebronnen</vt:lpstr>
      <vt:lpstr>Thermische centrale</vt:lpstr>
      <vt:lpstr>FOSSIELE BRANDSTOFFEN</vt:lpstr>
      <vt:lpstr>energiebronnen</vt:lpstr>
      <vt:lpstr>Duurzame energiebronnen</vt:lpstr>
      <vt:lpstr>energiebronnen</vt:lpstr>
      <vt:lpstr>kernenergie</vt:lpstr>
      <vt:lpstr>Energie in IJSland</vt:lpstr>
      <vt:lpstr>Energieproductie</vt:lpstr>
      <vt:lpstr>Stroomproductie</vt:lpstr>
      <vt:lpstr>Energieverbruik</vt:lpstr>
      <vt:lpstr>Energieconsumptie per sector</vt:lpstr>
      <vt:lpstr>PowerPoint-presentatie</vt:lpstr>
      <vt:lpstr>Geothermische Energie</vt:lpstr>
      <vt:lpstr>Waar?</vt:lpstr>
      <vt:lpstr>Gebruik</vt:lpstr>
      <vt:lpstr>Geothermische centrales</vt:lpstr>
      <vt:lpstr>PowerPoint-presentatie</vt:lpstr>
      <vt:lpstr>hydro</vt:lpstr>
      <vt:lpstr>Kárahnjúkar Hydropower Plant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ijsland</dc:title>
  <dc:creator/>
  <cp:keywords/>
  <cp:lastModifiedBy/>
  <cp:revision>62</cp:revision>
  <dcterms:created xsi:type="dcterms:W3CDTF">2017-09-29T16:35:32Z</dcterms:created>
  <dcterms:modified xsi:type="dcterms:W3CDTF">2024-03-28T07:37:09Z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  <property fmtid="{D5CDD505-2E9C-101B-9397-08002B2CF9AE}" pid="3" name="ContentTypeId">
    <vt:lpwstr>0x01010045613C4F6E6C80419449E0387475A44A</vt:lpwstr>
  </property>
</Properties>
</file>